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  <p:sldMasterId id="2147483676" r:id="rId4"/>
  </p:sldMasterIdLst>
  <p:notesMasterIdLst>
    <p:notesMasterId r:id="rId73"/>
  </p:notesMasterIdLst>
  <p:handoutMasterIdLst>
    <p:handoutMasterId r:id="rId74"/>
  </p:handoutMasterIdLst>
  <p:sldIdLst>
    <p:sldId id="274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4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7" r:id="rId38"/>
    <p:sldId id="458" r:id="rId39"/>
    <p:sldId id="459" r:id="rId40"/>
    <p:sldId id="460" r:id="rId41"/>
    <p:sldId id="461" r:id="rId42"/>
    <p:sldId id="465" r:id="rId43"/>
    <p:sldId id="466" r:id="rId44"/>
    <p:sldId id="467" r:id="rId45"/>
    <p:sldId id="468" r:id="rId46"/>
    <p:sldId id="469" r:id="rId47"/>
    <p:sldId id="471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3" r:id="rId64"/>
    <p:sldId id="494" r:id="rId65"/>
    <p:sldId id="496" r:id="rId66"/>
    <p:sldId id="497" r:id="rId67"/>
    <p:sldId id="498" r:id="rId68"/>
    <p:sldId id="499" r:id="rId69"/>
    <p:sldId id="504" r:id="rId70"/>
    <p:sldId id="501" r:id="rId71"/>
    <p:sldId id="505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  <a:srgbClr val="6DD9FF"/>
    <a:srgbClr val="06CFEA"/>
    <a:srgbClr val="FBEEDC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500" autoAdjust="0"/>
  </p:normalViewPr>
  <p:slideViewPr>
    <p:cSldViewPr>
      <p:cViewPr varScale="1">
        <p:scale>
          <a:sx n="67" d="100"/>
          <a:sy n="67" d="100"/>
        </p:scale>
        <p:origin x="-58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DFF8E-65F6-49B6-998D-D39898B207CA}" type="datetimeFigureOut">
              <a:rPr lang="en-US" smtClean="0"/>
              <a:t>2/1/2016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64DE793-843E-4262-B996-C8B067A0EEB3}" type="datetimeFigureOut">
              <a:rPr lang="en-US" smtClean="0"/>
              <a:t>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4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0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96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65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5201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6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26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6B240CB6-5C21-4E63-B065-2EDFF4933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3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2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0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097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243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6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55.png"/><Relationship Id="rId19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6696542" cy="14005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and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2514600"/>
            <a:ext cx="7458541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Closures, Function Scope, Nested Functions, IIFE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6812" y="4729712"/>
            <a:ext cx="5182326" cy="1337290"/>
          </a:xfrm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189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 rot="21359624">
            <a:off x="6416194" y="5037760"/>
            <a:ext cx="2446381" cy="571683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 JS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087625" y="3607291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are objects </a:t>
            </a:r>
            <a:r>
              <a:rPr lang="en-US" dirty="0" smtClean="0"/>
              <a:t>and they can be used as objects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passed as arguments to other functions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stored in an array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assigned to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returned by another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</a:t>
            </a:r>
            <a:r>
              <a:rPr lang="en-US" dirty="0" smtClean="0"/>
              <a:t>Objects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5836" y="4307919"/>
            <a:ext cx="1021397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arr = [3, 2, 1, 3, 4, 5, 1, 2, 3, 4, 5, 7, 9];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orderBy(x, y) { return x - y; }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arr.sort(orderBy);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Better to be done using anonymous function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arr.sort(function(x, y) { return x - y;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Object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81174"/>
            <a:ext cx="9814414" cy="27146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Defining Functions</a:t>
            </a:r>
            <a:endParaRPr lang="en-US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9884" y="1617800"/>
            <a:ext cx="6911128" cy="3296076"/>
          </a:xfrm>
          <a:prstGeom prst="roundRect">
            <a:avLst>
              <a:gd name="adj" fmla="val 484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Functions can be defined in several ways: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constructor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Since </a:t>
            </a:r>
            <a:r>
              <a:rPr lang="en-US" dirty="0"/>
              <a:t>functions are quite special in JavaScript, they are loaded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soon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Functions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65216" y="2586335"/>
            <a:ext cx="1005839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printMsg (msg) </a:t>
            </a:r>
            <a:r>
              <a:rPr lang="en-US" sz="2400" dirty="0" smtClean="0">
                <a:solidFill>
                  <a:srgbClr val="FBEEDC"/>
                </a:solidFill>
              </a:rPr>
              <a:t>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5216" y="3793216"/>
            <a:ext cx="100583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var printMsg = function </a:t>
            </a:r>
            <a:r>
              <a:rPr lang="en-US" sz="2400" dirty="0" smtClean="0">
                <a:solidFill>
                  <a:srgbClr val="FBEEDC"/>
                </a:solidFill>
              </a:rPr>
              <a:t>(msg) 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534" y="5010090"/>
            <a:ext cx="1005458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printMsg = new Function('msg', 'console.log("msg");');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operator to create a function object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Function declarations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 in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matter where they appear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allows using a function before it is defined!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4495800"/>
            <a:ext cx="10213976" cy="18712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358798"/>
            <a:ext cx="5844328" cy="328940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created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literal </a:t>
            </a:r>
          </a:p>
          <a:p>
            <a:pPr lvl="1"/>
            <a:r>
              <a:rPr lang="en-US" dirty="0" smtClean="0"/>
              <a:t>They are loaded where they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pPr lvl="1"/>
            <a:r>
              <a:rPr lang="en-US" dirty="0" smtClean="0"/>
              <a:t>Cannot be used beforehand</a:t>
            </a:r>
          </a:p>
          <a:p>
            <a:pPr lvl="1"/>
            <a:r>
              <a:rPr lang="en-US" dirty="0" smtClean="0"/>
              <a:t>Can be invoked immediately</a:t>
            </a:r>
          </a:p>
          <a:p>
            <a:r>
              <a:rPr lang="en-US" dirty="0" smtClean="0"/>
              <a:t>The name is optional (can be anonymous)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2" y="4724400"/>
            <a:ext cx="10363200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 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expressions do no need an identifier (it is 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better to define it for easier debugging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Otherwise the debuggers show anonymous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Types of function expressions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3837296"/>
            <a:ext cx="10366376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(function(){ …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0786"/>
            <a:ext cx="8938472" cy="820600"/>
          </a:xfrm>
        </p:spPr>
        <p:txBody>
          <a:bodyPr/>
          <a:lstStyle/>
          <a:p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0734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math/1/a/8/1a8460b2df1ca02b9308aa48233bca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7" t="-4591" r="-3107" b="-4591"/>
          <a:stretch/>
        </p:blipFill>
        <p:spPr bwMode="auto">
          <a:xfrm>
            <a:off x="2459884" y="1371600"/>
            <a:ext cx="6911128" cy="3103874"/>
          </a:xfrm>
          <a:prstGeom prst="roundRect">
            <a:avLst>
              <a:gd name="adj" fmla="val 4823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1958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similar to expressions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constructor initializes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is loaded when the parser reaches it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function constructor form is: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Bad practice: </a:t>
            </a:r>
            <a:r>
              <a:rPr lang="en-US" dirty="0" smtClean="0"/>
              <a:t>Low performance and messy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5624" y="3978546"/>
            <a:ext cx="100417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dirty="0">
                <a:solidFill>
                  <a:srgbClr val="FBEEDC"/>
                </a:solidFill>
              </a:rPr>
              <a:t>new Function([optional </a:t>
            </a:r>
            <a:r>
              <a:rPr lang="en-US" dirty="0" smtClean="0">
                <a:solidFill>
                  <a:srgbClr val="FBEEDC"/>
                </a:solidFill>
              </a:rPr>
              <a:t>argument1, argument 2, …], body</a:t>
            </a:r>
            <a:r>
              <a:rPr lang="en-US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05624" y="5159514"/>
            <a:ext cx="1004178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printMsg = new Function("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 smtClean="0">
                <a:solidFill>
                  <a:srgbClr val="FBEEDC"/>
                </a:solidFill>
              </a:rPr>
              <a:t>",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console.log(msg);</a:t>
            </a:r>
            <a:r>
              <a:rPr lang="en-US" noProof="1" smtClean="0">
                <a:solidFill>
                  <a:srgbClr val="FBEEDC"/>
                </a:solidFill>
              </a:rPr>
              <a:t>");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printMsg("Hello!");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dirty="0"/>
              <a:t>Functions in JavaScript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Function </a:t>
            </a:r>
            <a:r>
              <a:rPr lang="en-US" sz="3100" dirty="0" smtClean="0"/>
              <a:t>Object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/>
              <a:t>Defining Functions</a:t>
            </a:r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Declarations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Expressions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Constructor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Expression vs. Declaration</a:t>
            </a:r>
            <a:endParaRPr lang="en-US" sz="29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Properties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Methods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4343400"/>
            <a:ext cx="2935571" cy="22016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softEdge rad="63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938782"/>
            <a:ext cx="3960811" cy="5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27182" y="838200"/>
            <a:ext cx="2334860" cy="176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1" descr="C:\Trash\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27962" y="313708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www.siue.edu/business/cli/img/blueprint__hardhat__hand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70012" y="3137080"/>
            <a:ext cx="2371725" cy="1581150"/>
          </a:xfrm>
          <a:prstGeom prst="roundRect">
            <a:avLst>
              <a:gd name="adj" fmla="val 9686"/>
            </a:avLst>
          </a:prstGeom>
          <a:noFill/>
        </p:spPr>
      </p:pic>
      <p:pic>
        <p:nvPicPr>
          <p:cNvPr id="9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741725" y="838200"/>
            <a:ext cx="2140290" cy="1751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 rot="387885">
            <a:off x="4472484" y="3243347"/>
            <a:ext cx="2885290" cy="1475714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Function</a:t>
            </a:r>
          </a:p>
          <a:p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Constructor</a:t>
            </a:r>
            <a:endParaRPr lang="en-US" sz="10700" b="1" dirty="0">
              <a:ln w="3175">
                <a:solidFill>
                  <a:srgbClr val="FFFFFF">
                    <a:alpha val="50000"/>
                  </a:srgbClr>
                </a:solidFill>
                <a:prstDash val="solid"/>
              </a:ln>
              <a:solidFill>
                <a:srgbClr val="37CBFF">
                  <a:alpha val="5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3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</a:t>
            </a:r>
            <a:r>
              <a:rPr lang="en-US" b="1" dirty="0" smtClean="0"/>
              <a:t>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before they are </a:t>
            </a:r>
            <a:r>
              <a:rPr lang="en-US" dirty="0" smtClean="0"/>
              <a:t>declared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overridden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when reached</a:t>
            </a:r>
          </a:p>
          <a:p>
            <a:pPr lvl="1"/>
            <a:r>
              <a:rPr lang="en-GB" dirty="0"/>
              <a:t>Can be </a:t>
            </a:r>
            <a:r>
              <a:rPr lang="en-GB" dirty="0" smtClean="0"/>
              <a:t>used only </a:t>
            </a:r>
            <a:r>
              <a:rPr lang="en-GB" dirty="0"/>
              <a:t>after </a:t>
            </a:r>
            <a:r>
              <a:rPr lang="en-GB" dirty="0" smtClean="0"/>
              <a:t>creation</a:t>
            </a:r>
          </a:p>
          <a:p>
            <a:r>
              <a:rPr lang="en-US" dirty="0" smtClean="0"/>
              <a:t>Imagine two function declarations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 the same scope have the same name</a:t>
            </a:r>
          </a:p>
          <a:p>
            <a:pPr lvl="1"/>
            <a:r>
              <a:rPr lang="en-US" dirty="0" smtClean="0"/>
              <a:t>Which will be the one to execute?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Function Expression vs. Function Declaration</a:t>
            </a:r>
            <a:endParaRPr lang="en-US" sz="3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declarations can be overridden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Results with unexpected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(2)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89012" y="2590800"/>
            <a:ext cx="10210800" cy="3716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if):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else): " + msg);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3897392"/>
            <a:ext cx="3733800" cy="903208"/>
          </a:xfrm>
          <a:prstGeom prst="wedgeRoundRectCallout">
            <a:avLst>
              <a:gd name="adj1" fmla="val -69048"/>
              <a:gd name="adj2" fmla="val 676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else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IE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Chrome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61212" y="2057400"/>
            <a:ext cx="2590800" cy="941789"/>
          </a:xfrm>
          <a:prstGeom prst="wedgeRoundRectCallout">
            <a:avLst>
              <a:gd name="adj1" fmla="val -81639"/>
              <a:gd name="adj2" fmla="val 770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only 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Firefox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to fix with function expressions</a:t>
            </a:r>
          </a:p>
          <a:p>
            <a:pPr lvl="1"/>
            <a:r>
              <a:rPr lang="en-GB" dirty="0" smtClean="0"/>
              <a:t>Works well on all browsers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2590800"/>
            <a:ext cx="10213976" cy="38010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if: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   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else: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3325411"/>
            <a:ext cx="2895600" cy="941789"/>
          </a:xfrm>
          <a:prstGeom prst="wedgeRoundRectCallout">
            <a:avLst>
              <a:gd name="adj1" fmla="val -76036"/>
              <a:gd name="adj2" fmla="val -306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") </a:t>
            </a: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all browsers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83474"/>
            <a:ext cx="8938472" cy="820600"/>
          </a:xfrm>
        </p:spPr>
        <p:txBody>
          <a:bodyPr/>
          <a:lstStyle/>
          <a:p>
            <a:r>
              <a:rPr lang="en-US" dirty="0" smtClean="0"/>
              <a:t>Function Declaration vs. Function Expression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48" y="1136326"/>
            <a:ext cx="3657600" cy="2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4" y="5410200"/>
            <a:ext cx="8991598" cy="820600"/>
          </a:xfrm>
        </p:spPr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81552" y="2453827"/>
            <a:ext cx="1901221" cy="118759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Object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46812" y="1524000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Values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46812" y="4019736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Methods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5104345" y="2119123"/>
            <a:ext cx="1394666" cy="508622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15" idx="1"/>
            <a:endCxn id="12" idx="5"/>
          </p:cNvCxnSpPr>
          <p:nvPr/>
        </p:nvCxnSpPr>
        <p:spPr>
          <a:xfrm flipH="1" flipV="1">
            <a:off x="5104345" y="3467498"/>
            <a:ext cx="1394666" cy="654344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8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function is an object</a:t>
            </a:r>
          </a:p>
          <a:p>
            <a:pPr lvl="1"/>
            <a:r>
              <a:rPr lang="en-US" dirty="0" smtClean="0"/>
              <a:t>Created either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r>
              <a:rPr lang="en-US" dirty="0" smtClean="0"/>
              <a:t>Functions have properties: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</a:p>
          <a:p>
            <a:pPr lvl="2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 of parameters </a:t>
            </a:r>
            <a:r>
              <a:rPr lang="en-US" dirty="0" smtClean="0"/>
              <a:t>the function expects</a:t>
            </a:r>
          </a:p>
          <a:p>
            <a:pPr lvl="2"/>
            <a:r>
              <a:rPr lang="en-US" dirty="0" smtClean="0"/>
              <a:t>The arguments object is not counted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the function</a:t>
            </a:r>
          </a:p>
          <a:p>
            <a:pPr lvl="2"/>
            <a:r>
              <a:rPr lang="en-US" dirty="0" smtClean="0"/>
              <a:t>Returns an empty string if anonymous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4" y="1524000"/>
            <a:ext cx="3710728" cy="3502670"/>
          </a:xfrm>
          <a:prstGeom prst="roundRect">
            <a:avLst>
              <a:gd name="adj" fmla="val 2250"/>
            </a:avLst>
          </a:prstGeom>
        </p:spPr>
      </p:pic>
    </p:spTree>
    <p:extLst>
      <p:ext uri="{BB962C8B-B14F-4D97-AF65-F5344CB8AC3E}">
        <p14:creationId xmlns:p14="http://schemas.microsoft.com/office/powerpoint/2010/main" val="1674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447800"/>
            <a:ext cx="11804822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Functions have methods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Returns the source code of the function as a string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Calls the function over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</a:t>
            </a:r>
            <a:r>
              <a:rPr lang="en-US" dirty="0" smtClean="0"/>
              <a:t>, …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Applies the function 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</a:t>
            </a:r>
            <a:r>
              <a:rPr lang="en-US" dirty="0"/>
              <a:t> </a:t>
            </a:r>
            <a:r>
              <a:rPr lang="en-US" dirty="0" smtClean="0"/>
              <a:t>as 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4"/>
            <a:ext cx="11804822" cy="580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Invokes the function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used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passed as array of values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the function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/>
              <a:t> used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separated by commas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Difference</a:t>
            </a:r>
            <a:r>
              <a:rPr lang="en-US" dirty="0"/>
              <a:t> </a:t>
            </a:r>
            <a:r>
              <a:rPr lang="en-US" dirty="0" smtClean="0"/>
              <a:t>between call and apply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way of passing the function arguments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 –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apply()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Recursion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Factorial Example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Traversing </a:t>
            </a:r>
            <a:r>
              <a:rPr lang="en-US" dirty="0"/>
              <a:t>the 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Recursion </a:t>
            </a:r>
            <a:r>
              <a:rPr lang="en-US" dirty="0"/>
              <a:t>with </a:t>
            </a:r>
            <a:r>
              <a:rPr lang="en-US" dirty="0" smtClean="0"/>
              <a:t>Expressions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Scope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Global </a:t>
            </a:r>
            <a:r>
              <a:rPr lang="en-US" dirty="0"/>
              <a:t>and </a:t>
            </a:r>
            <a:r>
              <a:rPr lang="en-US" dirty="0" smtClean="0"/>
              <a:t>Function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Nested Functions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Immediately-Invoked </a:t>
            </a:r>
            <a:r>
              <a:rPr lang="en-US" dirty="0"/>
              <a:t>F</a:t>
            </a:r>
            <a:r>
              <a:rPr lang="en-US" dirty="0" smtClean="0"/>
              <a:t>unction Expressions (IIFE)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jeffkreeftmeijer.com/images/recur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52600"/>
            <a:ext cx="3809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.apply(obj, arrayOfArgs)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.call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(obj, arg1, arg2, …)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and Call – Examples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3435" y="4078648"/>
            <a:ext cx="1051877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console.log("Message: " + msg); 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printMsg.apply(null, ["Important message"]);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Here "this" is null, since it is not used in the function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5" y="1981200"/>
            <a:ext cx="1051877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numbers = [1, 54, 2, 324, 2];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max = Math.max.apply(null, numbers);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06119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418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48" y="1219200"/>
            <a:ext cx="4648200" cy="33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Calling Functions from Themselves</a:t>
            </a:r>
            <a:endParaRPr lang="en-US" dirty="0"/>
          </a:p>
        </p:txBody>
      </p:sp>
      <p:pic>
        <p:nvPicPr>
          <p:cNvPr id="3074" name="Picture 2" descr="http://upload.wikimedia.org/wikipedia/commons/thumb/b/b3/Screenshot_Recursion_via_vlc.png/220px-Screenshot_Recursion_via_v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826" y="1524000"/>
            <a:ext cx="3943244" cy="3154595"/>
          </a:xfrm>
          <a:prstGeom prst="roundRect">
            <a:avLst>
              <a:gd name="adj" fmla="val 168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GB" dirty="0"/>
              <a:t> is </a:t>
            </a:r>
            <a:r>
              <a:rPr lang="en-GB" dirty="0" smtClean="0"/>
              <a:t>when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 function calls itself</a:t>
            </a:r>
          </a:p>
          <a:p>
            <a:pPr lvl="1"/>
            <a:r>
              <a:rPr lang="en-GB" dirty="0" smtClean="0"/>
              <a:t>A powerful programming technique</a:t>
            </a:r>
          </a:p>
          <a:p>
            <a:pPr lvl="1"/>
            <a:r>
              <a:rPr lang="en-GB" dirty="0" smtClean="0"/>
              <a:t>May be direct or indirect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016276"/>
            <a:ext cx="10210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</a:t>
            </a:r>
            <a:r>
              <a:rPr lang="en-US" sz="2400" dirty="0" smtClean="0">
                <a:solidFill>
                  <a:srgbClr val="FBEEDC"/>
                </a:solidFill>
              </a:rPr>
              <a:t>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</a:t>
            </a:r>
            <a:r>
              <a:rPr lang="en-US" sz="2400" dirty="0" smtClean="0">
                <a:solidFill>
                  <a:srgbClr val="FBEEDC"/>
                </a:solidFill>
              </a:rPr>
              <a:t>if (n == 0)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return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(n-1) * n;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4284097"/>
            <a:ext cx="4184170" cy="1475189"/>
          </a:xfrm>
          <a:prstGeom prst="wedgeRoundRectCallout">
            <a:avLst>
              <a:gd name="adj1" fmla="val -115271"/>
              <a:gd name="adj2" fmla="val -272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Bottom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the recursion.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recursion must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always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have a bottom!</a:t>
            </a:r>
          </a:p>
        </p:txBody>
      </p:sp>
    </p:spTree>
    <p:extLst>
      <p:ext uri="{BB962C8B-B14F-4D97-AF65-F5344CB8AC3E}">
        <p14:creationId xmlns:p14="http://schemas.microsoft.com/office/powerpoint/2010/main" val="899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works quite well when: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non-linear data structures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Trees, matrices, graphs, DOM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combinations / variations / permutations / …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sequences: Fibonacci, factorial,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 recursion can be replaced by enough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</a:t>
            </a:r>
            <a:r>
              <a:rPr lang="en-US" dirty="0" smtClean="0"/>
              <a:t> solution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Yet, in some cases using recursion is simpler than using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Using recursion to calculate factorial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formula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F(N) = F(N-1) * 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Recursion: Factorial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90294" y="2724358"/>
            <a:ext cx="9957118" cy="3524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dirty="0">
                <a:solidFill>
                  <a:srgbClr val="FBEEDC"/>
                </a:solidFill>
              </a:rPr>
              <a:t>function factorial(n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 smtClean="0">
                <a:solidFill>
                  <a:srgbClr val="FBEEDC"/>
                </a:solidFill>
              </a:rPr>
              <a:t>if (</a:t>
            </a:r>
            <a:r>
              <a:rPr lang="en-US" sz="2600" dirty="0">
                <a:solidFill>
                  <a:srgbClr val="FBEEDC"/>
                </a:solidFill>
              </a:rPr>
              <a:t>n </a:t>
            </a:r>
            <a:r>
              <a:rPr lang="en-US" sz="2600" dirty="0" smtClean="0">
                <a:solidFill>
                  <a:srgbClr val="FBEEDC"/>
                </a:solidFill>
              </a:rPr>
              <a:t>== </a:t>
            </a:r>
            <a:r>
              <a:rPr lang="en-US" sz="2600" dirty="0">
                <a:solidFill>
                  <a:srgbClr val="FBEEDC"/>
                </a:solidFill>
              </a:rPr>
              <a:t>0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600" dirty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rgbClr val="FBEEDC"/>
                </a:solidFill>
              </a:rPr>
              <a:t>  return </a:t>
            </a:r>
            <a:r>
              <a:rPr lang="en-US" sz="2600" dirty="0" smtClean="0">
                <a:solidFill>
                  <a:srgbClr val="FBEEDC"/>
                </a:solidFill>
              </a:rPr>
              <a:t>factorial(n - 1</a:t>
            </a:r>
            <a:r>
              <a:rPr lang="en-US" sz="2600" dirty="0">
                <a:solidFill>
                  <a:srgbClr val="FBEEDC"/>
                </a:solidFill>
              </a:rPr>
              <a:t>) * n;	</a:t>
            </a:r>
          </a:p>
          <a:p>
            <a:r>
              <a:rPr lang="en-US" sz="26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rgbClr val="FBEEDC"/>
                </a:solidFill>
              </a:rPr>
              <a:t>console.log(factorial(5));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120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console.log(factorial(12));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479001600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>
                <a:effectLst/>
              </a:rPr>
              <a:t>Factorial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4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5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33891">
            <a:off x="1660221" y="2003112"/>
            <a:ext cx="14574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n!</a:t>
            </a:r>
            <a:endParaRPr lang="en-US" sz="115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1164395">
            <a:off x="7973507" y="2426305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1*2*3*…n</a:t>
            </a:r>
            <a:endParaRPr lang="en-US" sz="60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0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For each element print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tag name </a:t>
            </a:r>
            <a:r>
              <a:rPr lang="en-US" sz="3200" dirty="0" smtClean="0"/>
              <a:t>and invoke the same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 recursively for each of its children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 Recursively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6614" y="2322016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traverse(node)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traverseNode(node</a:t>
            </a:r>
            <a:r>
              <a:rPr lang="en-US" noProof="1">
                <a:solidFill>
                  <a:srgbClr val="FBEEDC"/>
                </a:solidFill>
              </a:rPr>
              <a:t>, '');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>
                <a:solidFill>
                  <a:srgbClr val="FBEEDC"/>
                </a:solidFill>
              </a:rPr>
              <a:t>(node, spacing)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spacing </a:t>
            </a:r>
            <a:r>
              <a:rPr lang="en-US" noProof="1">
                <a:solidFill>
                  <a:srgbClr val="FBEEDC"/>
                </a:solidFill>
              </a:rPr>
              <a:t>= spacing || '  ';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node.nodeName);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for </a:t>
            </a:r>
            <a:r>
              <a:rPr lang="en-US" noProof="1">
                <a:solidFill>
                  <a:srgbClr val="FBEEDC"/>
                </a:solidFill>
              </a:rPr>
              <a:t>(var i = 0, len = node.childNodes.length; i &lt; len;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var </a:t>
            </a:r>
            <a:r>
              <a:rPr lang="en-US" noProof="1">
                <a:solidFill>
                  <a:srgbClr val="FBEEDC"/>
                </a:solidFill>
              </a:rPr>
              <a:t>child = node.childNodes[i];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if </a:t>
            </a:r>
            <a:r>
              <a:rPr lang="en-US" noProof="1">
                <a:solidFill>
                  <a:srgbClr val="FBEEDC"/>
                </a:solidFill>
              </a:rPr>
              <a:t>(child.nodeType === document.ELEMENT_NODE)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 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 smtClean="0">
                <a:solidFill>
                  <a:srgbClr val="FBEEDC"/>
                </a:solidFill>
              </a:rPr>
              <a:t>(child</a:t>
            </a:r>
            <a:r>
              <a:rPr lang="en-US" noProof="1">
                <a:solidFill>
                  <a:srgbClr val="FBEEDC"/>
                </a:solidFill>
              </a:rPr>
              <a:t>, spacing + '  ');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'/' + node.nodeName);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45" y="762000"/>
            <a:ext cx="5370806" cy="4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273579"/>
          </a:xfrm>
        </p:spPr>
        <p:txBody>
          <a:bodyPr>
            <a:spAutoFit/>
          </a:bodyPr>
          <a:lstStyle/>
          <a:p>
            <a:r>
              <a:rPr lang="en-US" dirty="0" smtClean="0"/>
              <a:t>Recursion is simple enough with function declarations</a:t>
            </a:r>
          </a:p>
          <a:p>
            <a:pPr lvl="1"/>
            <a:r>
              <a:rPr lang="en-US" dirty="0" smtClean="0"/>
              <a:t>But not so easy with function expressions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the function to a variable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a number value to the original </a:t>
            </a: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Recursion with Function Expression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46212" y="4543855"/>
            <a:ext cx="4536433" cy="1983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fact = function (n) {</a:t>
            </a:r>
          </a:p>
          <a:p>
            <a:r>
              <a:rPr lang="en-US" dirty="0">
                <a:solidFill>
                  <a:srgbClr val="FBEEDC"/>
                </a:solidFill>
              </a:rPr>
              <a:t>  if (n === 0) {</a:t>
            </a:r>
          </a:p>
          <a:p>
            <a:r>
              <a:rPr lang="en-US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dirty="0">
                <a:solidFill>
                  <a:srgbClr val="FBEEDC"/>
                </a:solidFill>
              </a:rPr>
              <a:t>  }</a:t>
            </a:r>
          </a:p>
          <a:p>
            <a:r>
              <a:rPr lang="en-US" dirty="0">
                <a:solidFill>
                  <a:srgbClr val="FBEEDC"/>
                </a:solidFill>
              </a:rPr>
              <a:t>  return n * fact (n - 1);</a:t>
            </a:r>
          </a:p>
          <a:p>
            <a:r>
              <a:rPr lang="en-US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087427" y="4543855"/>
            <a:ext cx="24834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fact(5)</a:t>
            </a:r>
            <a:r>
              <a:rPr lang="bg-BG" dirty="0">
                <a:solidFill>
                  <a:srgbClr val="FBEEDC"/>
                </a:solidFill>
              </a:rPr>
              <a:t>;</a:t>
            </a:r>
            <a:endParaRPr lang="en-US" dirty="0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4404805"/>
            <a:ext cx="559412" cy="53916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087427" y="502764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 = fact;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5196375"/>
            <a:ext cx="559412" cy="539161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6087427" y="581921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 = 5;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86" y="5968793"/>
            <a:ext cx="558313" cy="558313"/>
          </a:xfrm>
          <a:prstGeom prst="rect">
            <a:avLst/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721301" y="4360059"/>
            <a:ext cx="1598064" cy="459926"/>
          </a:xfrm>
          <a:prstGeom prst="wedgeRoundRectCallout">
            <a:avLst>
              <a:gd name="adj1" fmla="val -80034"/>
              <a:gd name="adj2" fmla="val 28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9721301" y="5151629"/>
            <a:ext cx="1590975" cy="459926"/>
          </a:xfrm>
          <a:prstGeom prst="wedgeRoundRectCallout">
            <a:avLst>
              <a:gd name="adj1" fmla="val -79882"/>
              <a:gd name="adj2" fmla="val 264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9721301" y="5943199"/>
            <a:ext cx="1626233" cy="459926"/>
          </a:xfrm>
          <a:prstGeom prst="wedgeRoundRectCallout">
            <a:avLst>
              <a:gd name="adj1" fmla="val -77421"/>
              <a:gd name="adj2" fmla="val 14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NaN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pic>
        <p:nvPicPr>
          <p:cNvPr id="6" name="Picture 2" descr="http://programmedevelopment.com/public/uploads/images/puzzle_pieces_house_teamwork_1600_cl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22" t="-20730" r="-17619" b="-24745"/>
          <a:stretch/>
        </p:blipFill>
        <p:spPr bwMode="auto">
          <a:xfrm>
            <a:off x="6323012" y="1905000"/>
            <a:ext cx="3653090" cy="2925548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</p:spPr>
      </p:pic>
      <p:pic>
        <p:nvPicPr>
          <p:cNvPr id="7" name="Picture 4" descr="http://educationalstar.com/wp-content/uploads/2012/11/focusgroup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905000"/>
            <a:ext cx="3932892" cy="2913254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7938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82600"/>
          </a:xfrm>
        </p:spPr>
        <p:txBody>
          <a:bodyPr/>
          <a:lstStyle/>
          <a:p>
            <a:r>
              <a:rPr lang="en-US" dirty="0" smtClean="0"/>
              <a:t>Buggy Recursion with 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00797"/>
            <a:ext cx="4167928" cy="27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example can be solved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giving an identifier </a:t>
            </a:r>
            <a:r>
              <a:rPr lang="en-US" dirty="0" smtClean="0"/>
              <a:t>to the function expression</a:t>
            </a:r>
          </a:p>
          <a:p>
            <a:pPr lvl="1"/>
            <a:r>
              <a:rPr lang="en-US" dirty="0" smtClean="0"/>
              <a:t>Only the function itself can use this identifier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 with </a:t>
            </a:r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2036" y="3200400"/>
            <a:ext cx="1006157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factorial = function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(n ==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return 1;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n *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 - 1);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//or use arguments.callee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factorial2 = factorial;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factorial = 5;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console.log(factorial2(5));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prints 120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correct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2703"/>
            <a:ext cx="8938472" cy="1568497"/>
          </a:xfrm>
        </p:spPr>
        <p:txBody>
          <a:bodyPr/>
          <a:lstStyle/>
          <a:p>
            <a:r>
              <a:rPr lang="en-US" dirty="0" smtClean="0"/>
              <a:t>Working Recursion with Function Expressions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302749"/>
            <a:ext cx="4777528" cy="25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pic>
        <p:nvPicPr>
          <p:cNvPr id="5124" name="Picture 4" descr="http://cdn.wn.com/pd/7e/81/8cac1559458f5642cf55b0985f47_gra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600200"/>
            <a:ext cx="5082328" cy="3431656"/>
          </a:xfrm>
          <a:prstGeom prst="roundRect">
            <a:avLst>
              <a:gd name="adj" fmla="val 216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is a place where variables are defined and can be accessed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JavaScript has only two types of scopes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the same for the whole web page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different for every function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Everything outside of a function scope is inside of the global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JS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54224" y="5181600"/>
            <a:ext cx="8077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 smtClean="0">
                <a:solidFill>
                  <a:srgbClr val="FBEEDC"/>
                </a:solidFill>
              </a:rPr>
              <a:t>if (</a:t>
            </a:r>
            <a:r>
              <a:rPr lang="en-US" dirty="0">
                <a:solidFill>
                  <a:srgbClr val="FBEEDC"/>
                </a:solidFill>
              </a:rPr>
              <a:t>true</a:t>
            </a:r>
            <a:r>
              <a:rPr lang="en-US" dirty="0" smtClean="0">
                <a:solidFill>
                  <a:srgbClr val="FBEEDC"/>
                </a:solidFill>
              </a:rPr>
              <a:t>) {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  var sum = </a:t>
            </a:r>
            <a:r>
              <a:rPr lang="en-US" dirty="0" smtClean="0">
                <a:solidFill>
                  <a:srgbClr val="FBEEDC"/>
                </a:solidFill>
              </a:rPr>
              <a:t>1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+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2</a:t>
            </a:r>
            <a:r>
              <a:rPr lang="en-US" dirty="0">
                <a:solidFill>
                  <a:srgbClr val="FBEEDC"/>
                </a:solidFill>
              </a:rPr>
              <a:t>;</a:t>
            </a:r>
          </a:p>
          <a:p>
            <a:r>
              <a:rPr lang="en-US" dirty="0">
                <a:solidFill>
                  <a:srgbClr val="FBEEDC"/>
                </a:solidFill>
              </a:rPr>
              <a:t>}</a:t>
            </a:r>
          </a:p>
          <a:p>
            <a:r>
              <a:rPr lang="en-US" dirty="0">
                <a:solidFill>
                  <a:srgbClr val="FBEEDC"/>
                </a:solidFill>
              </a:rPr>
              <a:t>console.log(sum</a:t>
            </a:r>
            <a:r>
              <a:rPr lang="en-US" dirty="0" smtClean="0">
                <a:solidFill>
                  <a:srgbClr val="FBEEDC"/>
                </a:solidFill>
              </a:rPr>
              <a:t>);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logs: 3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5386489"/>
            <a:ext cx="4648200" cy="938111"/>
          </a:xfrm>
          <a:prstGeom prst="wedgeRoundRectCallout">
            <a:avLst>
              <a:gd name="adj1" fmla="val -63894"/>
              <a:gd name="adj2" fmla="val -202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</a:t>
            </a:r>
            <a: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doesn't have</a:t>
            </a:r>
            <a:b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 scope like C# and Java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3000" dirty="0"/>
              <a:t>is the scope of the web page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Objects belong to the global scope if: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</a:t>
            </a:r>
            <a:r>
              <a:rPr lang="en-US" sz="2800" dirty="0" smtClean="0"/>
              <a:t>defined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of a function scope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defined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without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2800" dirty="0" smtClean="0"/>
              <a:t>fixable </a:t>
            </a:r>
            <a:r>
              <a:rPr lang="en-US" sz="2800" dirty="0"/>
              <a:t>with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 strict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04574" y="3496991"/>
            <a:ext cx="10176500" cy="3024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arrJoin(arr, separator)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separator = separator ||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 = arr || [];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arrString =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for (var i = 0; i &lt; arr.length;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arrString += arr[i];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if (i &lt; arr.length - 1) arrString += separator;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arrString;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83697" y="3429000"/>
            <a:ext cx="4544715" cy="1110959"/>
          </a:xfrm>
          <a:prstGeom prst="wedgeRoundRectCallout">
            <a:avLst>
              <a:gd name="adj1" fmla="val -66691"/>
              <a:gd name="adj2" fmla="val 263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belong to the scope of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printArr(…)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99212" y="5757956"/>
            <a:ext cx="4633800" cy="871444"/>
          </a:xfrm>
          <a:prstGeom prst="wedgeRoundRectCallout">
            <a:avLst>
              <a:gd name="adj1" fmla="val -77437"/>
              <a:gd name="adj2" fmla="val -15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arrString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arrJoin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belong to the global 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one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very worst parts of JavaScript</a:t>
            </a:r>
          </a:p>
          <a:p>
            <a:pPr lvl="1"/>
            <a:r>
              <a:rPr lang="en-US" dirty="0" smtClean="0"/>
              <a:t>Every object pollutes the global scope, making itself more visible</a:t>
            </a:r>
          </a:p>
          <a:p>
            <a:pPr lvl="2"/>
            <a:r>
              <a:rPr lang="en-US" dirty="0" smtClean="0"/>
              <a:t>Increases the potential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If two objects with the same identifier appear</a:t>
            </a:r>
          </a:p>
          <a:p>
            <a:pPr lvl="2"/>
            <a:r>
              <a:rPr lang="en-US" dirty="0" smtClean="0"/>
              <a:t>The first one will be overridden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 – Don't Use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12" y="4114800"/>
            <a:ext cx="2562000" cy="2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t0.gstatic.com/images?q=tbn:ANd9GcTELbFPD7zdhfDbnuf7OtppoIsuR5lTJKiZB3Zi1wcyb6Q5UL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2" y="1550987"/>
            <a:ext cx="6659880" cy="2935866"/>
          </a:xfrm>
          <a:prstGeom prst="roundRect">
            <a:avLst>
              <a:gd name="adj" fmla="val 343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does not have a block scope like other programming languages (C#, Java, C++)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/>
              <a:t> does not create a scope!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Yet, JavaScript has a function scope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expressions</a:t>
            </a:r>
            <a:r>
              <a:rPr lang="en-US" dirty="0" smtClean="0"/>
              <a:t> and function declarations create scope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41411" y="396240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 (true) 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logs 5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141411" y="473489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if(true) (function(){ var result = 5;})();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141411" y="5550366"/>
            <a:ext cx="990600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function logResult(){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if(true) logResult();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295400"/>
            <a:ext cx="4671272" cy="3408148"/>
          </a:xfrm>
          <a:prstGeom prst="roundRect">
            <a:avLst>
              <a:gd name="adj" fmla="val 3456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35411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is a small named snippet of code </a:t>
            </a:r>
          </a:p>
          <a:p>
            <a:pPr lvl="1"/>
            <a:r>
              <a:rPr lang="en-US" dirty="0" smtClean="0"/>
              <a:t>Can be invoked using their identifier (name)</a:t>
            </a:r>
          </a:p>
          <a:p>
            <a:pPr lvl="1"/>
            <a:r>
              <a:rPr lang="en-US" dirty="0" smtClean="0"/>
              <a:t>Functions can take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1"/>
            <a:r>
              <a:rPr lang="en-US" dirty="0"/>
              <a:t>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result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returned </a:t>
            </a:r>
            <a:r>
              <a:rPr lang="en-US" dirty="0" smtClean="0"/>
              <a:t>if there is </a:t>
            </a:r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statement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Each function is given two special objects: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contains information about the </a:t>
            </a:r>
            <a:r>
              <a:rPr lang="en-US" dirty="0" smtClean="0"/>
              <a:t>context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 context is depending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way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invoked!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contains all passed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pic>
        <p:nvPicPr>
          <p:cNvPr id="8194" name="Picture 2" descr="http://upload.wikimedia.org/wikipedia/commons/thumb/d/d2/Russian-Matroshka_no_bg.jpg/200px-Russian-Matroshka_no_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734023"/>
            <a:ext cx="3791904" cy="3033526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nhsdesigns.com/images/headstarthtml/html1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734023"/>
            <a:ext cx="3262302" cy="3038602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 in JavaScript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/>
            <a:r>
              <a:rPr lang="en-US" dirty="0" smtClean="0"/>
              <a:t>It's all about scope!</a:t>
            </a:r>
          </a:p>
          <a:p>
            <a:pPr lvl="1"/>
            <a:r>
              <a:rPr lang="en-US" dirty="0" smtClean="0"/>
              <a:t>No limitation of the level of nesting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  <a:r>
              <a:rPr lang="en-US" dirty="0"/>
              <a:t> can access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scope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(a</a:t>
            </a:r>
            <a:r>
              <a:rPr lang="en-US" dirty="0" smtClean="0"/>
              <a:t>lso </a:t>
            </a:r>
            <a:r>
              <a:rPr lang="en-US" dirty="0"/>
              <a:t>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inner scope</a:t>
            </a:r>
            <a:r>
              <a:rPr lang="en-US" dirty="0" smtClean="0"/>
              <a:t> </a:t>
            </a:r>
            <a:r>
              <a:rPr lang="en-US" dirty="0"/>
              <a:t>can access everything above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520824" y="4218296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﻿function compare(str1, str2, caseSensitive)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(caseSensitive) { return compareCaseSensitive(str1,str2);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else { return compareCaseInsesitive(str1, 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compareCaseSensitive(str1,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compareCaseInsesitive(str1,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 can access the scope they are in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dirty="0"/>
              <a:t> can access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inner1()</a:t>
            </a:r>
            <a:r>
              <a:rPr lang="en-US" sz="2800" dirty="0"/>
              <a:t> can access the scope of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And through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– can access the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2600" dirty="0" smtClean="0"/>
              <a:t>and etc…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Functions: Example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7777" y="3009902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86857" y="3432285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91657" y="3745334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91656" y="5266373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53631" y="4337686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81693" y="5561648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916478" y="3366956"/>
            <a:ext cx="8352692" cy="3347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731520"/>
            <a:r>
              <a:rPr lang="en-US" sz="1800" dirty="0">
                <a:solidFill>
                  <a:srgbClr val="FBEEDC"/>
                </a:solidFill>
              </a:rPr>
              <a:t>var str = </a:t>
            </a:r>
            <a:r>
              <a:rPr lang="en-US" sz="1800" dirty="0" smtClean="0">
                <a:solidFill>
                  <a:srgbClr val="FBEEDC"/>
                </a:solidFill>
              </a:rPr>
              <a:t>"I am happy";        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//global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function outer(o1, o2) {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 smtClean="0">
                <a:solidFill>
                  <a:srgbClr val="FBEEDC"/>
                </a:solidFill>
              </a:rPr>
              <a:t>inner1(i1</a:t>
            </a:r>
            <a:r>
              <a:rPr lang="en-US" sz="1800" dirty="0">
                <a:solidFill>
                  <a:srgbClr val="FBEEDC"/>
                </a:solidFill>
              </a:rPr>
              <a:t>, i2, i3) {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//inner1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function innerMost(im1) {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//innerMost 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  …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}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innermost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inner1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inner2(i1, i2, i3) {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>
              <a:lnSpc>
                <a:spcPct val="75000"/>
              </a:lnSpc>
            </a:pPr>
            <a:r>
              <a:rPr lang="en-US" sz="1800" dirty="0">
                <a:solidFill>
                  <a:srgbClr val="FBEEDC"/>
                </a:solidFill>
              </a:rPr>
              <a:t>    …                           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}  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 smtClean="0">
                <a:solidFill>
                  <a:srgbClr val="FBEEDC"/>
                </a:solidFill>
              </a:rPr>
              <a:t>var number = 1;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</p:txBody>
      </p:sp>
      <p:sp>
        <p:nvSpPr>
          <p:cNvPr id="28" name="Bent Arrow 27"/>
          <p:cNvSpPr/>
          <p:nvPr/>
        </p:nvSpPr>
        <p:spPr>
          <a:xfrm rot="16200000">
            <a:off x="2797003" y="3926152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2537923" y="3688695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6200000">
            <a:off x="2002634" y="4622413"/>
            <a:ext cx="1550103" cy="1778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16200000">
            <a:off x="2975600" y="4248387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objects with the same name?</a:t>
            </a:r>
          </a:p>
          <a:p>
            <a:pPr lvl="1"/>
            <a:r>
              <a:rPr lang="en-US" dirty="0" smtClean="0"/>
              <a:t>If in the same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bottommost object</a:t>
            </a:r>
            <a:endParaRPr lang="en-US" dirty="0" smtClean="0"/>
          </a:p>
          <a:p>
            <a:pPr lvl="1"/>
            <a:r>
              <a:rPr lang="en-US" dirty="0" smtClean="0"/>
              <a:t>If not in the same scope – the object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innermost</a:t>
            </a:r>
            <a:r>
              <a:rPr lang="en-US" dirty="0" smtClean="0"/>
              <a:t>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 and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5836" y="3276600"/>
            <a:ext cx="10213976" cy="32470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compare(str1, str2, c</a:t>
            </a:r>
            <a:r>
              <a:rPr lang="en-US" dirty="0" smtClean="0">
                <a:solidFill>
                  <a:srgbClr val="FBEEDC"/>
                </a:solidFill>
              </a:rPr>
              <a:t>aseSensitive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 if(caseSensitive) return compareCaseSensitive(str1</a:t>
            </a:r>
            <a:r>
              <a:rPr lang="en-US" dirty="0" smtClean="0">
                <a:solidFill>
                  <a:srgbClr val="FBEEDC"/>
                </a:solidFill>
              </a:rPr>
              <a:t>, str2);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else return compareCaseInsesitive(str1</a:t>
            </a:r>
            <a:r>
              <a:rPr lang="en-US" dirty="0" smtClean="0">
                <a:solidFill>
                  <a:srgbClr val="FBEEDC"/>
                </a:solidFill>
              </a:rPr>
              <a:t>, str2</a:t>
            </a:r>
            <a:r>
              <a:rPr lang="en-US" dirty="0">
                <a:solidFill>
                  <a:srgbClr val="FBEEDC"/>
                </a:solidFill>
              </a:rPr>
              <a:t>);   </a:t>
            </a:r>
            <a:endParaRPr lang="en-US" dirty="0" smtClean="0">
              <a:solidFill>
                <a:srgbClr val="FBEEDC"/>
              </a:solidFill>
            </a:endParaRPr>
          </a:p>
          <a:p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compareCaseSensitive(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 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 smtClean="0">
                <a:solidFill>
                  <a:srgbClr val="FBEEDC"/>
                </a:solidFill>
              </a:rPr>
              <a:t>here the casing (upper / lower)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str2 </a:t>
            </a:r>
            <a:r>
              <a:rPr lang="en-US" dirty="0" smtClean="0">
                <a:solidFill>
                  <a:srgbClr val="FBEEDC"/>
                </a:solidFill>
              </a:rPr>
              <a:t>matters 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compareCaseInsesitive(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 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>
                <a:solidFill>
                  <a:srgbClr val="FBEEDC"/>
                </a:solidFill>
              </a:rPr>
              <a:t>here the casing </a:t>
            </a:r>
            <a:r>
              <a:rPr lang="en-US" dirty="0" smtClean="0">
                <a:solidFill>
                  <a:srgbClr val="FBEEDC"/>
                </a:solidFill>
              </a:rPr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str2 </a:t>
            </a:r>
            <a:r>
              <a:rPr lang="en-US" dirty="0" smtClean="0">
                <a:solidFill>
                  <a:srgbClr val="FBEEDC"/>
                </a:solidFill>
              </a:rPr>
              <a:t>does not matter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629850"/>
            <a:ext cx="3810000" cy="30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284" y="4038600"/>
            <a:ext cx="84351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31084" y="5777097"/>
            <a:ext cx="10873528" cy="568865"/>
          </a:xfrm>
        </p:spPr>
        <p:txBody>
          <a:bodyPr/>
          <a:lstStyle/>
          <a:p>
            <a:r>
              <a:rPr lang="en-US" sz="3200" dirty="0" smtClean="0"/>
              <a:t>Functions Invoked Immediately after They are Created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192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JavaScript, functions expressions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invoked immediately</a:t>
            </a:r>
            <a:r>
              <a:rPr lang="en-US" dirty="0" smtClean="0"/>
              <a:t> after they are defined</a:t>
            </a:r>
          </a:p>
          <a:p>
            <a:pPr lvl="1"/>
            <a:r>
              <a:rPr lang="en-US" dirty="0" smtClean="0"/>
              <a:t>Can be anonymous</a:t>
            </a:r>
          </a:p>
          <a:p>
            <a:pPr lvl="1"/>
            <a:r>
              <a:rPr lang="en-US" dirty="0" smtClean="0"/>
              <a:t>Create a function scope</a:t>
            </a:r>
          </a:p>
          <a:p>
            <a:pPr lvl="1"/>
            <a:r>
              <a:rPr lang="en-US" dirty="0" smtClean="0"/>
              <a:t>Don't pollute the global scope</a:t>
            </a:r>
          </a:p>
          <a:p>
            <a:pPr lvl="1"/>
            <a:r>
              <a:rPr lang="en-US" dirty="0" smtClean="0"/>
              <a:t>Handle objects with the same identifier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IIFE must be always an expression</a:t>
            </a:r>
          </a:p>
          <a:p>
            <a:pPr lvl="1"/>
            <a:r>
              <a:rPr lang="en-US" dirty="0" smtClean="0"/>
              <a:t>Otherwise the browsers don't know what to do with the declaration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Immediately </a:t>
            </a:r>
            <a:r>
              <a:rPr lang="en-US" dirty="0" smtClean="0"/>
              <a:t>Invoked Function </a:t>
            </a:r>
            <a:r>
              <a:rPr lang="en-US" dirty="0"/>
              <a:t>Expressions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Valid IIFEs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/>
              <a:t>IIFEs are primary used to create function </a:t>
            </a:r>
            <a:r>
              <a:rPr lang="en-US" dirty="0" smtClean="0"/>
              <a:t>scope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IIFE prevents naming collisions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</a:t>
            </a:r>
            <a:r>
              <a:rPr lang="en-US" dirty="0"/>
              <a:t>all cases the browser must be explicitly told that the thing 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is an </a:t>
            </a:r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IIFE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1823353"/>
            <a:ext cx="8352692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var iife = function(){ 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}());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})();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!function(){ console.log("</a:t>
            </a:r>
            <a:r>
              <a:rPr lang="en-US" sz="1800" dirty="0" smtClean="0">
                <a:solidFill>
                  <a:srgbClr val="FBEEDC"/>
                </a:solidFill>
              </a:rPr>
              <a:t>invoked!"); </a:t>
            </a:r>
            <a:r>
              <a:rPr lang="en-US" sz="1800" dirty="0">
                <a:solidFill>
                  <a:srgbClr val="FBEEDC"/>
                </a:solidFill>
              </a:rPr>
              <a:t>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true &amp;&amp; function(){console.log("invoked!");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1 + function(){console.log("invoked!"); }();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84" y="4038600"/>
            <a:ext cx="85875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844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954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61000"/>
            <a:ext cx="8938472" cy="8206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284" y="5240901"/>
            <a:ext cx="7368328" cy="1236099"/>
          </a:xfrm>
        </p:spPr>
        <p:txBody>
          <a:bodyPr/>
          <a:lstStyle/>
          <a:p>
            <a:r>
              <a:rPr lang="en-GB" sz="3600" dirty="0" smtClean="0"/>
              <a:t>Functions </a:t>
            </a:r>
            <a:r>
              <a:rPr lang="en-GB" sz="3600" dirty="0"/>
              <a:t>that </a:t>
            </a:r>
            <a:r>
              <a:rPr lang="en-GB" sz="3600" dirty="0" smtClean="0"/>
              <a:t>Refer to Independent (Free) Variables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86133"/>
            <a:ext cx="31741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function usages: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519236" y="1905000"/>
            <a:ext cx="9147176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max(arr)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var maxValue = arr[0];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for (var i = 1; i &lt; arr.length; i++)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maxValue = Math.max(maxValue, arr[i]);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return maxValue;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19236" y="5108138"/>
            <a:ext cx="91471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console.log(msg);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Closures are a special kind of </a:t>
            </a:r>
            <a:r>
              <a:rPr lang="en-US" dirty="0"/>
              <a:t>structure</a:t>
            </a:r>
          </a:p>
          <a:p>
            <a:pPr lvl="1"/>
            <a:r>
              <a:rPr lang="en-US" dirty="0"/>
              <a:t>They combine a function and the context of this function</a:t>
            </a:r>
            <a:endParaRPr lang="en-US" dirty="0" smtClean="0"/>
          </a:p>
          <a:p>
            <a:r>
              <a:rPr lang="en-GB" dirty="0" smtClean="0"/>
              <a:t>Function </a:t>
            </a:r>
            <a:r>
              <a:rPr lang="en-GB" dirty="0"/>
              <a:t>defined in the closure </a:t>
            </a:r>
            <a:r>
              <a:rPr lang="en-GB" dirty="0" smtClean="0"/>
              <a:t>“remembers” </a:t>
            </a:r>
            <a:r>
              <a:rPr lang="en-GB" dirty="0"/>
              <a:t>the environment in which it was </a:t>
            </a:r>
            <a:r>
              <a:rPr lang="en-GB" dirty="0" smtClean="0"/>
              <a:t>created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76400" y="5948533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var f2 = outer("Peter");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console.log(f2("Petrov"));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outputs Peter Petrov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76400" y="5118865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var f1 = outer(5);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console.log(f1(7));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 outputs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5 7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08115" y="5853817"/>
            <a:ext cx="3430275" cy="835761"/>
          </a:xfrm>
          <a:prstGeom prst="wedgeRoundRectCallout">
            <a:avLst>
              <a:gd name="adj1" fmla="val -83129"/>
              <a:gd name="adj2" fmla="val -124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f2,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 has value "Peter"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674812" y="3182838"/>
            <a:ext cx="8352692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function </a:t>
            </a:r>
            <a:r>
              <a:rPr lang="en-US" sz="1800" dirty="0" smtClean="0">
                <a:solidFill>
                  <a:srgbClr val="FBEEDC"/>
                </a:solidFill>
              </a:rPr>
              <a:t>outer(x)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(y</a:t>
            </a:r>
            <a:r>
              <a:rPr lang="en-US" sz="1800" dirty="0" smtClean="0">
                <a:solidFill>
                  <a:srgbClr val="FBEEDC"/>
                </a:solidFill>
              </a:rPr>
              <a:t>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  return x + " " + y;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return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794967" y="2924004"/>
            <a:ext cx="3843423" cy="953124"/>
          </a:xfrm>
          <a:prstGeom prst="wedgeRoundRectCallout">
            <a:avLst>
              <a:gd name="adj1" fmla="val -86597"/>
              <a:gd name="adj2" fmla="val 44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inner()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forms a closure. 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 holds a reference to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208115" y="4614162"/>
            <a:ext cx="3430275" cy="835761"/>
          </a:xfrm>
          <a:prstGeom prst="wedgeRoundRectCallout">
            <a:avLst>
              <a:gd name="adj1" fmla="val -90257"/>
              <a:gd name="adj2" fmla="val 435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f1, x has value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0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05000"/>
            <a:ext cx="4224528" cy="2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 can be 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hiding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in OOP)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objects invisible to the outside (private)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Usage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2438400"/>
            <a:ext cx="8352692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var school = (function()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students = [];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teachers = [];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function addStudent(name, grade)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addTeacher(name, 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getTeachers(speciality)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getStudents(grade) {...}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return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addStudent: addStudent,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addTeacher: addTeacher,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getTeachers: getTeachers,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getStudents: getStudents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})();</a:t>
            </a:r>
            <a:endParaRPr lang="en-US" sz="1800" noProof="1">
              <a:solidFill>
                <a:srgbClr val="FBEEDC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01214" y="4648200"/>
            <a:ext cx="2687326" cy="1179327"/>
          </a:xfrm>
          <a:prstGeom prst="wedgeRoundRectCallout">
            <a:avLst>
              <a:gd name="adj1" fmla="val -84059"/>
              <a:gd name="adj2" fmla="val -22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actually called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4" y="1905000"/>
            <a:ext cx="41936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information does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contain?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contains information about </a:t>
            </a:r>
            <a:r>
              <a:rPr lang="en-US" sz="3000" dirty="0" smtClean="0"/>
              <a:t>the context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What does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depend on?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way the function is </a:t>
            </a:r>
            <a:r>
              <a:rPr lang="en-US" sz="3000" dirty="0" smtClean="0"/>
              <a:t>invoked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Why do we need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call() </a:t>
            </a:r>
            <a:r>
              <a:rPr lang="en-US" dirty="0" smtClean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/>
              <a:t>?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Invokes the function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3000" dirty="0"/>
              <a:t> used as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[arg1, arg2, …])</a:t>
            </a:r>
            <a:endParaRPr lang="en-US" sz="3000" dirty="0" smtClean="0"/>
          </a:p>
          <a:p>
            <a:pPr lvl="2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48" y="1524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/>
              <a:t>variable hoisting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GB" sz="3000" dirty="0"/>
              <a:t>Declaring a variable anywhere in the code is </a:t>
            </a:r>
            <a:r>
              <a:rPr lang="en-GB" sz="3000" dirty="0" smtClean="0"/>
              <a:t/>
            </a:r>
            <a:br>
              <a:rPr lang="en-GB" sz="3000" dirty="0" smtClean="0"/>
            </a:br>
            <a:r>
              <a:rPr lang="en-GB" sz="3000" dirty="0" smtClean="0"/>
              <a:t>equivalent </a:t>
            </a:r>
            <a:r>
              <a:rPr lang="en-GB" sz="3000" dirty="0"/>
              <a:t>to declaring it at the </a:t>
            </a:r>
            <a:r>
              <a:rPr lang="en-GB" sz="3000" dirty="0" smtClean="0"/>
              <a:t>top of the </a:t>
            </a:r>
            <a:r>
              <a:rPr lang="en-GB" sz="3000" dirty="0" smtClean="0"/>
              <a:t>scope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does IIFE </a:t>
            </a:r>
            <a:r>
              <a:rPr lang="en-US" dirty="0"/>
              <a:t>do for us?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function </a:t>
            </a:r>
            <a:r>
              <a:rPr lang="en-US" sz="3000" dirty="0"/>
              <a:t>is invoked immediately</a:t>
            </a:r>
          </a:p>
          <a:p>
            <a:pPr>
              <a:lnSpc>
                <a:spcPct val="100000"/>
              </a:lnSpc>
            </a:pPr>
            <a:r>
              <a:rPr lang="en-US" dirty="0"/>
              <a:t>Explain how closure works?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Keeps information about variables and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functions </a:t>
            </a:r>
            <a:r>
              <a:rPr lang="en-US" sz="3000" dirty="0"/>
              <a:t>in the current scope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600200"/>
            <a:ext cx="338956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Function Expressions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7257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018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7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Live Demo</a:t>
            </a:r>
          </a:p>
        </p:txBody>
      </p:sp>
      <p:pic>
        <p:nvPicPr>
          <p:cNvPr id="4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48" y="1524000"/>
            <a:ext cx="4013200" cy="300990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pic>
        <p:nvPicPr>
          <p:cNvPr id="5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89541" y="1927860"/>
            <a:ext cx="5051814" cy="2796540"/>
          </a:xfrm>
          <a:prstGeom prst="roundRect">
            <a:avLst>
              <a:gd name="adj" fmla="val 815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06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 JavaScript functions are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first-class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One </a:t>
            </a:r>
            <a:r>
              <a:rPr lang="en-US" sz="3000" dirty="0"/>
              <a:t>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powerful features</a:t>
            </a:r>
            <a:r>
              <a:rPr lang="en-US" sz="3000" dirty="0"/>
              <a:t> in JavaScript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</a:t>
            </a:r>
            <a:r>
              <a:rPr lang="en-GB" sz="3000" dirty="0"/>
              <a:t>set properties on </a:t>
            </a:r>
            <a:r>
              <a:rPr lang="en-GB" sz="3000" dirty="0" smtClean="0"/>
              <a:t>them</a:t>
            </a: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invoke methods on them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They have </a:t>
            </a:r>
            <a:r>
              <a:rPr lang="en-US" sz="3000" dirty="0"/>
              <a:t>properties of their </a:t>
            </a:r>
            <a:r>
              <a:rPr lang="en-US" sz="3000" dirty="0" smtClean="0"/>
              <a:t>own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5836" y="4926496"/>
            <a:ext cx="10213976" cy="152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max(arr) 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1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"max"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console.log((function(){}).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>
                <a:solidFill>
                  <a:srgbClr val="FBEEDC"/>
                </a:solidFill>
              </a:rPr>
              <a:t>);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"" (empty string)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2988</Words>
  <Application>Microsoft Office PowerPoint</Application>
  <PresentationFormat>Custom</PresentationFormat>
  <Paragraphs>578</Paragraphs>
  <Slides>68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SoftUni 16x9</vt:lpstr>
      <vt:lpstr>2_SoftUni 16x9</vt:lpstr>
      <vt:lpstr>1_SoftUni 16x9</vt:lpstr>
      <vt:lpstr>Functions and Function Expressions</vt:lpstr>
      <vt:lpstr>Table of Contents</vt:lpstr>
      <vt:lpstr>Table of Contents (2)</vt:lpstr>
      <vt:lpstr>Functions in JavaScript</vt:lpstr>
      <vt:lpstr>Functions in JavaScript</vt:lpstr>
      <vt:lpstr>Functions in JavaScript (2)</vt:lpstr>
      <vt:lpstr>Functions in JavaScript</vt:lpstr>
      <vt:lpstr>Functions as Objects</vt:lpstr>
      <vt:lpstr>Functions as Objects</vt:lpstr>
      <vt:lpstr>Functions as Objects (2)</vt:lpstr>
      <vt:lpstr>Function Object</vt:lpstr>
      <vt:lpstr>Defining Functions</vt:lpstr>
      <vt:lpstr>Creating Functions</vt:lpstr>
      <vt:lpstr>Function Declaration</vt:lpstr>
      <vt:lpstr>Function Declarations</vt:lpstr>
      <vt:lpstr>Function Expression</vt:lpstr>
      <vt:lpstr>Function Expression (2)</vt:lpstr>
      <vt:lpstr>Function Expressions</vt:lpstr>
      <vt:lpstr>Function Constructor</vt:lpstr>
      <vt:lpstr>Function Constructor</vt:lpstr>
      <vt:lpstr>Function Expression vs. Function Declaration</vt:lpstr>
      <vt:lpstr>Function Expression vs. Function Declaration (2)</vt:lpstr>
      <vt:lpstr>Function Expression vs. Function Declaration (3)</vt:lpstr>
      <vt:lpstr>Function Declaration vs. Function Expression</vt:lpstr>
      <vt:lpstr>Function Properties</vt:lpstr>
      <vt:lpstr>Function Properties</vt:lpstr>
      <vt:lpstr>Function Methods</vt:lpstr>
      <vt:lpstr>Function Methods</vt:lpstr>
      <vt:lpstr>Function Methods – apply() and call()</vt:lpstr>
      <vt:lpstr>Apply and Call – Examples</vt:lpstr>
      <vt:lpstr>Function Methods</vt:lpstr>
      <vt:lpstr>Recursion</vt:lpstr>
      <vt:lpstr>Recursion</vt:lpstr>
      <vt:lpstr>Recursion (2)</vt:lpstr>
      <vt:lpstr>Recursion: Factorial</vt:lpstr>
      <vt:lpstr>Factorial</vt:lpstr>
      <vt:lpstr>Traversing the DOM Recursively</vt:lpstr>
      <vt:lpstr>DOM Traversal</vt:lpstr>
      <vt:lpstr>Recursion with Function Expression</vt:lpstr>
      <vt:lpstr>Buggy Recursion with  Function Expressions</vt:lpstr>
      <vt:lpstr>Recursion with Function Expression (2)</vt:lpstr>
      <vt:lpstr>Working Recursion with Function Expressions</vt:lpstr>
      <vt:lpstr>Variable Scope</vt:lpstr>
      <vt:lpstr>Variable Scope in JS</vt:lpstr>
      <vt:lpstr>Global Scope</vt:lpstr>
      <vt:lpstr>Global Scope – Don't Use It!</vt:lpstr>
      <vt:lpstr>Global Scope</vt:lpstr>
      <vt:lpstr>Function Scope</vt:lpstr>
      <vt:lpstr>Function Scope</vt:lpstr>
      <vt:lpstr>Nested Functions</vt:lpstr>
      <vt:lpstr>Nested Functions</vt:lpstr>
      <vt:lpstr>Nested Functions: Example</vt:lpstr>
      <vt:lpstr>Nested Functions and Scope</vt:lpstr>
      <vt:lpstr>Nested Functions</vt:lpstr>
      <vt:lpstr>Immediately Invoked Function Expressions (IIFE)</vt:lpstr>
      <vt:lpstr>Immediately Invoked Function Expressions</vt:lpstr>
      <vt:lpstr>Valid IIFE</vt:lpstr>
      <vt:lpstr>Immediately Invoked Function Expressions (IIFE)</vt:lpstr>
      <vt:lpstr>Closures</vt:lpstr>
      <vt:lpstr>Closures</vt:lpstr>
      <vt:lpstr>Simple Closures</vt:lpstr>
      <vt:lpstr>Closures Usage</vt:lpstr>
      <vt:lpstr>Closures</vt:lpstr>
      <vt:lpstr>Summary</vt:lpstr>
      <vt:lpstr>Summary (2)</vt:lpstr>
      <vt:lpstr>Functions and Function Expressions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Function Expressions - JS OOP</dc:title>
  <dc:subject>Software Development Course</dc:subject>
  <dc:creator/>
  <cp:keywords>JavaScript, JS, programming, SoftUni, Software University, programming, software development, software engineering, course, Web development, OOP, object-oriented programming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2016-02-01T10:02:48Z</dcterms:modified>
  <cp:category>JavaScript, JS, 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